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F8508-8C64-4872-87F1-DEB13C24FD68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3F912-626F-4DAE-B07A-8AED7A2C65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7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F912-626F-4DAE-B07A-8AED7A2C652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74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9C3A-7E91-4671-A382-DD3DE12674B1}" type="datetime1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3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D0CC-3DE7-4A19-8926-72F2DAFFF9B1}" type="datetime1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4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B800-63EA-4549-B869-148BEDCD5E15}" type="datetime1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2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233-F79B-4784-84A2-DCC536C70E2F}" type="datetime1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3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874-51A0-4BF5-A576-AB1590847E17}" type="datetime1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9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E217-2E2F-4BC0-B973-D010BE38A1AB}" type="datetime1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6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D5B2-0E17-497B-8695-793CD3E52391}" type="datetime1">
              <a:rPr lang="nl-NL" smtClean="0"/>
              <a:t>11-11-2019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3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04E-F079-4E9A-82CB-595BB92139F8}" type="datetime1">
              <a:rPr lang="nl-NL" smtClean="0"/>
              <a:t>11-11-2019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0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5EFA-E8D2-4279-A9D4-6DD1ADF5AD3B}" type="datetime1">
              <a:rPr lang="nl-NL" smtClean="0"/>
              <a:t>11-11-2019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4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0EF-E3E3-4FB9-8B0F-743FFE2C3E1A}" type="datetime1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4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9FB-A2CB-441D-A6C8-544787F98571}" type="datetime1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2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87DA-DBF1-4DB8-8FB4-9A07C1CFE971}" type="datetime1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Werkgroep Geschiedenis en Cultuur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9A19-75B7-4740-996E-CF76D7577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50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Codex_Calixtinu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cdn.zenfolio.net/zf/img/nu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/>
              <a:t>Codex </a:t>
            </a:r>
            <a:r>
              <a:rPr lang="nl-NL" sz="8000" dirty="0" err="1" smtClean="0"/>
              <a:t>Calixtinus</a:t>
            </a:r>
            <a:endParaRPr lang="nl-NL" sz="8000" dirty="0"/>
          </a:p>
        </p:txBody>
      </p:sp>
      <p:pic>
        <p:nvPicPr>
          <p:cNvPr id="24" name="Tijdelijke aanduiding voor inhoud 2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119999" cy="4680000"/>
          </a:xfrm>
        </p:spPr>
      </p:pic>
      <p:sp>
        <p:nvSpPr>
          <p:cNvPr id="26" name="Tijdelijke aanduiding voor inhoud 2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3600" dirty="0" smtClean="0"/>
          </a:p>
          <a:p>
            <a:pPr marL="0" indent="0" algn="ctr">
              <a:buNone/>
            </a:pPr>
            <a:r>
              <a:rPr lang="nl-NL" sz="5400" dirty="0" smtClean="0"/>
              <a:t>Boek </a:t>
            </a:r>
          </a:p>
          <a:p>
            <a:pPr marL="0" indent="0" algn="ctr">
              <a:buNone/>
            </a:pPr>
            <a:r>
              <a:rPr lang="nl-NL" sz="5400" dirty="0" smtClean="0"/>
              <a:t>van de heilige Jacobus</a:t>
            </a:r>
            <a:endParaRPr lang="nl-NL" sz="5400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5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Codex </a:t>
            </a:r>
            <a:r>
              <a:rPr lang="nl-NL" dirty="0" err="1" smtClean="0"/>
              <a:t>Calixtinus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Boek 4. Karel de Grote en </a:t>
            </a:r>
            <a:r>
              <a:rPr lang="nl-NL" dirty="0" err="1" smtClean="0"/>
              <a:t>Roelant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988840"/>
            <a:ext cx="4758509" cy="3960000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292080" y="1988840"/>
            <a:ext cx="3672408" cy="413732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Jacobus wijst Karel de Grote het </a:t>
            </a:r>
            <a:r>
              <a:rPr lang="nl-NL" dirty="0" err="1" smtClean="0"/>
              <a:t>sterrenpad</a:t>
            </a:r>
            <a:r>
              <a:rPr lang="nl-NL" dirty="0" smtClean="0"/>
              <a:t> naar Galicië.</a:t>
            </a:r>
          </a:p>
          <a:p>
            <a:r>
              <a:rPr lang="nl-NL" dirty="0" smtClean="0"/>
              <a:t>Opdracht aan Karel: bestrijden van de Moren (Moslims).</a:t>
            </a:r>
          </a:p>
          <a:p>
            <a:r>
              <a:rPr lang="nl-NL" dirty="0" smtClean="0"/>
              <a:t>Jacobus als </a:t>
            </a:r>
            <a:r>
              <a:rPr lang="nl-NL" dirty="0" err="1" smtClean="0"/>
              <a:t>Matamoros</a:t>
            </a:r>
            <a:r>
              <a:rPr lang="nl-NL" dirty="0" smtClean="0"/>
              <a:t> (Morendoder).</a:t>
            </a:r>
          </a:p>
          <a:p>
            <a:r>
              <a:rPr lang="nl-NL" dirty="0" smtClean="0"/>
              <a:t>Dood van </a:t>
            </a:r>
            <a:r>
              <a:rPr lang="nl-NL" dirty="0" err="1" smtClean="0"/>
              <a:t>Roelant</a:t>
            </a:r>
            <a:r>
              <a:rPr lang="nl-NL" dirty="0" smtClean="0"/>
              <a:t> bij </a:t>
            </a:r>
            <a:r>
              <a:rPr lang="nl-NL" dirty="0" err="1" smtClean="0"/>
              <a:t>Roncesvalles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Codex </a:t>
            </a:r>
            <a:r>
              <a:rPr lang="nl-NL" dirty="0" err="1" smtClean="0"/>
              <a:t>Calixtinus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Boek 5. Pelgrimsgids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8064" y="1772816"/>
            <a:ext cx="3995936" cy="4425355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Beschrijving vier routes, samenkomend in Puente la Reina.</a:t>
            </a:r>
          </a:p>
          <a:p>
            <a:r>
              <a:rPr lang="nl-NL" dirty="0"/>
              <a:t>Onderweg te bezoeken heiligdommen.</a:t>
            </a:r>
          </a:p>
          <a:p>
            <a:r>
              <a:rPr lang="nl-NL" dirty="0" smtClean="0"/>
              <a:t>Adviezen over gedrag, vervoer, onderdak, voedsel, gezondheid, etc.. </a:t>
            </a:r>
          </a:p>
          <a:p>
            <a:r>
              <a:rPr lang="nl-NL" dirty="0" smtClean="0"/>
              <a:t>Beschrijving stad en kathedraal </a:t>
            </a:r>
            <a:r>
              <a:rPr lang="nl-NL" dirty="0" err="1" smtClean="0"/>
              <a:t>Compostela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677637" cy="4248000"/>
          </a:xfrm>
        </p:spPr>
      </p:pic>
    </p:spTree>
    <p:extLst>
      <p:ext uri="{BB962C8B-B14F-4D97-AF65-F5344CB8AC3E}">
        <p14:creationId xmlns:p14="http://schemas.microsoft.com/office/powerpoint/2010/main" val="44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Codex </a:t>
            </a:r>
            <a:r>
              <a:rPr lang="nl-NL" dirty="0" err="1" smtClean="0"/>
              <a:t>Calixtinus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Muziek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5"/>
            <a:ext cx="5033896" cy="3240000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292080" y="2204864"/>
            <a:ext cx="3672408" cy="3921299"/>
          </a:xfrm>
        </p:spPr>
        <p:txBody>
          <a:bodyPr/>
          <a:lstStyle/>
          <a:p>
            <a:r>
              <a:rPr lang="pt-BR" dirty="0" smtClean="0"/>
              <a:t>Kerkelijke gezangen.</a:t>
            </a:r>
          </a:p>
          <a:p>
            <a:r>
              <a:rPr lang="pt-BR" dirty="0" smtClean="0"/>
              <a:t>Vroege </a:t>
            </a:r>
            <a:r>
              <a:rPr lang="pt-BR" dirty="0"/>
              <a:t>voorbeelden </a:t>
            </a:r>
            <a:r>
              <a:rPr lang="pt-BR" dirty="0" smtClean="0"/>
              <a:t>van meerstemmige zang (polyfonie).</a:t>
            </a:r>
            <a:endParaRPr lang="pt-BR" dirty="0"/>
          </a:p>
          <a:p>
            <a:r>
              <a:rPr lang="pt-BR" dirty="0" smtClean="0"/>
              <a:t>Canto </a:t>
            </a:r>
            <a:r>
              <a:rPr lang="pt-BR" dirty="0"/>
              <a:t>de Ultreia:  </a:t>
            </a:r>
            <a:r>
              <a:rPr lang="pt-BR" dirty="0" smtClean="0"/>
              <a:t>          E </a:t>
            </a:r>
            <a:r>
              <a:rPr lang="pt-BR" dirty="0"/>
              <a:t>ultreia, e suseia, Deus aia </a:t>
            </a:r>
            <a:r>
              <a:rPr lang="pt-BR" dirty="0" smtClean="0"/>
              <a:t>nos.</a:t>
            </a:r>
            <a:endParaRPr lang="pt-BR" dirty="0"/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0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weten?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057420" cy="4525963"/>
          </a:xfrm>
        </p:spPr>
      </p:pic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100264" cy="4281339"/>
          </a:xfrm>
        </p:spPr>
        <p:txBody>
          <a:bodyPr>
            <a:normAutofit/>
          </a:bodyPr>
          <a:lstStyle/>
          <a:p>
            <a:r>
              <a:rPr lang="nl-NL" dirty="0" smtClean="0"/>
              <a:t>Artikelen in Jacobsstaf 2018-2019.</a:t>
            </a:r>
          </a:p>
          <a:p>
            <a:r>
              <a:rPr lang="nl-NL" dirty="0" smtClean="0"/>
              <a:t>Wikipedia:  </a:t>
            </a:r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nl.wikipedia.org/wiki/Codex_Calixtinus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4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Codex </a:t>
            </a:r>
            <a:r>
              <a:rPr lang="nl-NL" dirty="0" err="1" smtClean="0"/>
              <a:t>Calixtinus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Vorm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76872"/>
            <a:ext cx="4850531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5292080" y="1556792"/>
            <a:ext cx="3600400" cy="4569371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2600" dirty="0" smtClean="0"/>
              <a:t>Boek, 30 x 20 cm.</a:t>
            </a:r>
          </a:p>
          <a:p>
            <a:r>
              <a:rPr lang="nl-NL" sz="2600" dirty="0" smtClean="0"/>
              <a:t>225 perkamenten (dierenhuid) bladen.</a:t>
            </a:r>
          </a:p>
          <a:p>
            <a:r>
              <a:rPr lang="nl-NL" sz="2600" dirty="0" smtClean="0"/>
              <a:t>Handgeschreven.</a:t>
            </a:r>
          </a:p>
          <a:p>
            <a:r>
              <a:rPr lang="nl-NL" sz="2600" dirty="0" smtClean="0"/>
              <a:t>Geschilderde </a:t>
            </a:r>
            <a:r>
              <a:rPr lang="nl-NL" sz="2600" dirty="0" err="1" smtClean="0"/>
              <a:t>versie-ringen</a:t>
            </a:r>
            <a:r>
              <a:rPr lang="nl-NL" sz="2600" dirty="0" smtClean="0"/>
              <a:t> (miniaturen).</a:t>
            </a:r>
          </a:p>
          <a:p>
            <a:r>
              <a:rPr lang="nl-NL" sz="2600" dirty="0" smtClean="0"/>
              <a:t>Latijn.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4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Codex </a:t>
            </a:r>
            <a:r>
              <a:rPr lang="nl-NL" dirty="0" err="1" smtClean="0"/>
              <a:t>Calixtinus</a:t>
            </a:r>
            <a:r>
              <a:rPr lang="nl-NL" dirty="0" smtClean="0"/>
              <a:t>/Liber </a:t>
            </a:r>
            <a:r>
              <a:rPr lang="nl-NL" dirty="0" err="1" smtClean="0"/>
              <a:t>Sancti</a:t>
            </a:r>
            <a:r>
              <a:rPr lang="nl-NL" dirty="0" smtClean="0"/>
              <a:t> </a:t>
            </a:r>
            <a:r>
              <a:rPr lang="nl-NL" dirty="0" err="1" smtClean="0"/>
              <a:t>Iacobi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672408" cy="4569371"/>
          </a:xfrm>
        </p:spPr>
        <p:txBody>
          <a:bodyPr>
            <a:normAutofit/>
          </a:bodyPr>
          <a:lstStyle/>
          <a:p>
            <a:r>
              <a:rPr lang="nl-NL" dirty="0"/>
              <a:t>T</a:t>
            </a:r>
            <a:r>
              <a:rPr lang="nl-NL" dirty="0" smtClean="0"/>
              <a:t>eksten over de daden van Jacobus, zijn eredienst en pelgrimage.</a:t>
            </a:r>
          </a:p>
          <a:p>
            <a:r>
              <a:rPr lang="nl-NL" dirty="0" smtClean="0"/>
              <a:t>Ook genoemd:       Liber </a:t>
            </a:r>
            <a:r>
              <a:rPr lang="nl-NL" dirty="0" err="1" smtClean="0"/>
              <a:t>Sancti</a:t>
            </a:r>
            <a:r>
              <a:rPr lang="nl-NL" dirty="0" smtClean="0"/>
              <a:t> </a:t>
            </a:r>
            <a:r>
              <a:rPr lang="nl-NL" dirty="0" err="1" smtClean="0"/>
              <a:t>Iacobi</a:t>
            </a:r>
            <a:r>
              <a:rPr lang="nl-NL" dirty="0" smtClean="0"/>
              <a:t>, Boek van St. Jacob.</a:t>
            </a:r>
          </a:p>
          <a:p>
            <a:pPr lvl="0"/>
            <a:r>
              <a:rPr lang="nl-NL" dirty="0" smtClean="0">
                <a:solidFill>
                  <a:prstClr val="black"/>
                </a:solidFill>
              </a:rPr>
              <a:t>Origineel Santiago</a:t>
            </a:r>
            <a:r>
              <a:rPr lang="nl-NL" dirty="0">
                <a:solidFill>
                  <a:prstClr val="black"/>
                </a:solidFill>
              </a:rPr>
              <a:t>, kopie </a:t>
            </a:r>
            <a:r>
              <a:rPr lang="nl-NL" dirty="0" smtClean="0">
                <a:solidFill>
                  <a:prstClr val="black"/>
                </a:solidFill>
              </a:rPr>
              <a:t>Jacobshuis </a:t>
            </a:r>
            <a:r>
              <a:rPr lang="nl-NL" dirty="0">
                <a:solidFill>
                  <a:prstClr val="black"/>
                </a:solidFill>
              </a:rPr>
              <a:t>Utrecht.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600199"/>
            <a:ext cx="4176048" cy="4680000"/>
          </a:xfrm>
        </p:spPr>
      </p:pic>
    </p:spTree>
    <p:extLst>
      <p:ext uri="{BB962C8B-B14F-4D97-AF65-F5344CB8AC3E}">
        <p14:creationId xmlns:p14="http://schemas.microsoft.com/office/powerpoint/2010/main" val="22880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Codex </a:t>
            </a:r>
            <a:r>
              <a:rPr lang="nl-NL" dirty="0" err="1" smtClean="0"/>
              <a:t>Calixtinus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Ontstaan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5148064" y="2060848"/>
            <a:ext cx="3851920" cy="4065315"/>
          </a:xfrm>
        </p:spPr>
        <p:txBody>
          <a:bodyPr>
            <a:normAutofit/>
          </a:bodyPr>
          <a:lstStyle/>
          <a:p>
            <a:r>
              <a:rPr lang="nl-NL" dirty="0" smtClean="0"/>
              <a:t>Rond 1140.</a:t>
            </a:r>
          </a:p>
          <a:p>
            <a:r>
              <a:rPr lang="nl-NL" dirty="0" smtClean="0">
                <a:solidFill>
                  <a:prstClr val="black"/>
                </a:solidFill>
              </a:rPr>
              <a:t>Samensteller</a:t>
            </a:r>
            <a:r>
              <a:rPr lang="nl-NL" dirty="0">
                <a:solidFill>
                  <a:prstClr val="black"/>
                </a:solidFill>
              </a:rPr>
              <a:t>: </a:t>
            </a:r>
            <a:r>
              <a:rPr lang="nl-NL" dirty="0" smtClean="0">
                <a:solidFill>
                  <a:prstClr val="black"/>
                </a:solidFill>
              </a:rPr>
              <a:t>  </a:t>
            </a:r>
            <a:r>
              <a:rPr lang="nl-NL" dirty="0" err="1" smtClean="0">
                <a:solidFill>
                  <a:prstClr val="black"/>
                </a:solidFill>
              </a:rPr>
              <a:t>Aymeric</a:t>
            </a:r>
            <a:r>
              <a:rPr lang="nl-NL" dirty="0" smtClean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Picaud</a:t>
            </a:r>
            <a:r>
              <a:rPr lang="nl-NL" dirty="0" smtClean="0">
                <a:solidFill>
                  <a:prstClr val="black"/>
                </a:solidFill>
              </a:rPr>
              <a:t>.</a:t>
            </a:r>
            <a:endParaRPr lang="nl-NL" dirty="0">
              <a:solidFill>
                <a:prstClr val="black"/>
              </a:solidFill>
            </a:endParaRPr>
          </a:p>
          <a:p>
            <a:r>
              <a:rPr lang="nl-NL" dirty="0" smtClean="0"/>
              <a:t>Gebruikte naam paus </a:t>
            </a:r>
            <a:r>
              <a:rPr lang="nl-NL" dirty="0" err="1" smtClean="0"/>
              <a:t>Calixtus</a:t>
            </a:r>
            <a:r>
              <a:rPr lang="nl-NL" dirty="0" smtClean="0"/>
              <a:t> II (1060-1124) als pseudoniem.</a:t>
            </a:r>
          </a:p>
          <a:p>
            <a:r>
              <a:rPr lang="nl-NL" dirty="0" smtClean="0"/>
              <a:t>Daarom genoemd:               Codex </a:t>
            </a:r>
            <a:r>
              <a:rPr lang="nl-NL" dirty="0" err="1" smtClean="0"/>
              <a:t>Calixtinus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Werkgroep Geschiedenis en Cultuur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163561" cy="4284000"/>
          </a:xfrm>
        </p:spPr>
      </p:pic>
    </p:spTree>
    <p:extLst>
      <p:ext uri="{BB962C8B-B14F-4D97-AF65-F5344CB8AC3E}">
        <p14:creationId xmlns:p14="http://schemas.microsoft.com/office/powerpoint/2010/main" val="13413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Codex </a:t>
            </a:r>
            <a:r>
              <a:rPr lang="nl-NL" dirty="0" err="1" smtClean="0"/>
              <a:t>Calixtinus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Doel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5292080" y="2132856"/>
            <a:ext cx="3672408" cy="3993307"/>
          </a:xfrm>
        </p:spPr>
        <p:txBody>
          <a:bodyPr>
            <a:normAutofit lnSpcReduction="10000"/>
          </a:bodyPr>
          <a:lstStyle/>
          <a:p>
            <a:pPr lvl="0"/>
            <a:r>
              <a:rPr lang="nl-NL" dirty="0" smtClean="0">
                <a:solidFill>
                  <a:prstClr val="black"/>
                </a:solidFill>
              </a:rPr>
              <a:t>Bezingen van de eer </a:t>
            </a:r>
            <a:r>
              <a:rPr lang="nl-NL" dirty="0">
                <a:solidFill>
                  <a:prstClr val="black"/>
                </a:solidFill>
              </a:rPr>
              <a:t>en glorie </a:t>
            </a:r>
            <a:r>
              <a:rPr lang="nl-NL" dirty="0" smtClean="0">
                <a:solidFill>
                  <a:prstClr val="black"/>
                </a:solidFill>
              </a:rPr>
              <a:t>van Jacobus als bovennatuurlijke helper. </a:t>
            </a:r>
            <a:endParaRPr lang="nl-NL" dirty="0" smtClean="0"/>
          </a:p>
          <a:p>
            <a:r>
              <a:rPr lang="nl-NL" dirty="0" smtClean="0"/>
              <a:t>Informatie en advies voor pelgrims.</a:t>
            </a:r>
          </a:p>
          <a:p>
            <a:r>
              <a:rPr lang="nl-NL" dirty="0" smtClean="0"/>
              <a:t>Stimuleren van de pelgrimage naar </a:t>
            </a:r>
            <a:r>
              <a:rPr lang="nl-NL" dirty="0" err="1" smtClean="0"/>
              <a:t>Compostela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Werkgroep Geschiedenis en Cultuur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5" y="1913801"/>
            <a:ext cx="447494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900" dirty="0" smtClean="0"/>
              <a:t/>
            </a:r>
            <a:br>
              <a:rPr lang="nl-NL" sz="4900" dirty="0" smtClean="0"/>
            </a:br>
            <a:r>
              <a:rPr lang="nl-NL" sz="4900" dirty="0" smtClean="0"/>
              <a:t>Codex </a:t>
            </a:r>
            <a:r>
              <a:rPr lang="nl-NL" sz="4900" dirty="0" err="1" smtClean="0"/>
              <a:t>Calixtinus</a:t>
            </a:r>
            <a:r>
              <a:rPr lang="nl-NL" sz="4900" dirty="0"/>
              <a:t/>
            </a:r>
            <a:br>
              <a:rPr lang="nl-NL" sz="4900" dirty="0"/>
            </a:br>
            <a:r>
              <a:rPr lang="nl-NL" sz="4900" dirty="0" smtClean="0"/>
              <a:t> Indeling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5004000" cy="3657538"/>
          </a:xfrm>
        </p:spPr>
      </p:pic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5292080" y="2060848"/>
            <a:ext cx="3744416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600" dirty="0" smtClean="0"/>
              <a:t>Vijf boeken: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Liturgische teksten.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Wonderverhalen.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Overbrenging Jacobus’ lichaam naar Galicië.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Karel de Grote en       </a:t>
            </a:r>
            <a:r>
              <a:rPr lang="nl-NL" sz="2600" dirty="0" err="1" smtClean="0"/>
              <a:t>Roelant</a:t>
            </a:r>
            <a:r>
              <a:rPr lang="nl-NL" sz="2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Pelgrimsgids.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5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Codex </a:t>
            </a:r>
            <a:r>
              <a:rPr lang="nl-NL" dirty="0" err="1" smtClean="0"/>
              <a:t>Calixtinus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Boek 1. Liturgische teksten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5091602" cy="3600000"/>
          </a:xfrm>
        </p:spPr>
      </p:pic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5580112" y="2204864"/>
            <a:ext cx="3456384" cy="377728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60 % van de Codex.</a:t>
            </a:r>
          </a:p>
          <a:p>
            <a:r>
              <a:rPr lang="nl-NL" dirty="0" smtClean="0"/>
              <a:t>Preken, misteksten, gezangen, bijbel- teksten, enz.</a:t>
            </a:r>
          </a:p>
          <a:p>
            <a:r>
              <a:rPr lang="nl-NL" dirty="0" smtClean="0"/>
              <a:t>Gebruikt tijdens feestdagen van Jacobus. </a:t>
            </a:r>
          </a:p>
          <a:p>
            <a:r>
              <a:rPr lang="nl-NL" dirty="0" smtClean="0"/>
              <a:t>Richtlijnen voor gedrag van pelgrims.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Codex </a:t>
            </a:r>
            <a:r>
              <a:rPr lang="nl-NL" dirty="0" err="1" smtClean="0"/>
              <a:t>Calixtinus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Boek 2. Wonderverhalen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3744416" cy="44973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Jacobus als machtige bovennatuurlijke helper.</a:t>
            </a:r>
          </a:p>
          <a:p>
            <a:r>
              <a:rPr lang="nl-NL" dirty="0" smtClean="0"/>
              <a:t>Straft en beloont. </a:t>
            </a:r>
          </a:p>
          <a:p>
            <a:r>
              <a:rPr lang="nl-NL" dirty="0" smtClean="0"/>
              <a:t>Bestrijdt ongelovigen.</a:t>
            </a:r>
          </a:p>
          <a:p>
            <a:r>
              <a:rPr lang="nl-NL" dirty="0" smtClean="0"/>
              <a:t>Promoot pelgrimage naar </a:t>
            </a:r>
            <a:r>
              <a:rPr lang="nl-NL" dirty="0" err="1" smtClean="0"/>
              <a:t>Compostela</a:t>
            </a:r>
            <a:r>
              <a:rPr lang="nl-NL" dirty="0" smtClean="0"/>
              <a:t>. 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968000" cy="3312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8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/>
              <a:t>Codex </a:t>
            </a:r>
            <a:r>
              <a:rPr lang="nl-NL" sz="3600" dirty="0" err="1" smtClean="0"/>
              <a:t>Calixtinus</a:t>
            </a:r>
            <a:r>
              <a:rPr lang="nl-NL" sz="3600" dirty="0" smtClean="0"/>
              <a:t> </a:t>
            </a:r>
            <a:br>
              <a:rPr lang="nl-NL" sz="3600" dirty="0" smtClean="0"/>
            </a:br>
            <a:r>
              <a:rPr lang="nl-NL" sz="3600" dirty="0" smtClean="0"/>
              <a:t>Boek 3. Reis Jacobus’ lichaam naar Galicië</a:t>
            </a:r>
            <a:endParaRPr lang="nl-NL" sz="36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292080" y="1772816"/>
            <a:ext cx="3744416" cy="4353347"/>
          </a:xfrm>
        </p:spPr>
        <p:txBody>
          <a:bodyPr>
            <a:normAutofit/>
          </a:bodyPr>
          <a:lstStyle/>
          <a:p>
            <a:r>
              <a:rPr lang="nl-NL" dirty="0" smtClean="0"/>
              <a:t>44 na Chr. Jacobus in Jeruzalem onthoofd.</a:t>
            </a:r>
          </a:p>
          <a:p>
            <a:r>
              <a:rPr lang="nl-NL" dirty="0" smtClean="0"/>
              <a:t>Zijn lichaam maakt  een wonderbaarlijke reis per schip naar Galicië.</a:t>
            </a:r>
          </a:p>
          <a:p>
            <a:r>
              <a:rPr lang="nl-NL" dirty="0" smtClean="0"/>
              <a:t>Oudste vermelding Jacobsschelp.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Werkgroep Geschiedenis en Cultuur</a:t>
            </a:r>
            <a:endParaRPr lang="nl-NL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747160" cy="3600000"/>
          </a:xfrm>
        </p:spPr>
      </p:pic>
    </p:spTree>
    <p:extLst>
      <p:ext uri="{BB962C8B-B14F-4D97-AF65-F5344CB8AC3E}">
        <p14:creationId xmlns:p14="http://schemas.microsoft.com/office/powerpoint/2010/main" val="18419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387</Words>
  <Application>Microsoft Office PowerPoint</Application>
  <PresentationFormat>Diavoorstelling (4:3)</PresentationFormat>
  <Paragraphs>83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Kantoorthema</vt:lpstr>
      <vt:lpstr>Codex Calixtinus</vt:lpstr>
      <vt:lpstr>Codex Calixtinus  Vorm </vt:lpstr>
      <vt:lpstr>Codex Calixtinus/Liber Sancti Iacobi </vt:lpstr>
      <vt:lpstr>Codex Calixtinus  Ontstaan</vt:lpstr>
      <vt:lpstr>Codex Calixtinus  Doel</vt:lpstr>
      <vt:lpstr> Codex Calixtinus  Indeling  </vt:lpstr>
      <vt:lpstr>Codex Calixtinus  Boek 1. Liturgische teksten</vt:lpstr>
      <vt:lpstr>Codex Calixtinus  Boek 2. Wonderverhalen</vt:lpstr>
      <vt:lpstr>Codex Calixtinus  Boek 3. Reis Jacobus’ lichaam naar Galicië</vt:lpstr>
      <vt:lpstr>Codex Calixtinus  Boek 4. Karel de Grote en Roelant</vt:lpstr>
      <vt:lpstr>Codex Calixtinus  Boek 5. Pelgrimsgids </vt:lpstr>
      <vt:lpstr>Codex Calixtinus  Muziek</vt:lpstr>
      <vt:lpstr>Meer weten?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Codex Calixtinus</dc:title>
  <dc:creator>Piet</dc:creator>
  <cp:lastModifiedBy>W. van der zweerde</cp:lastModifiedBy>
  <cp:revision>48</cp:revision>
  <dcterms:created xsi:type="dcterms:W3CDTF">2019-10-10T10:47:09Z</dcterms:created>
  <dcterms:modified xsi:type="dcterms:W3CDTF">2019-11-11T09:17:42Z</dcterms:modified>
</cp:coreProperties>
</file>